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ind" panose="020B060402020202020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8486A9-9B58-4290-B130-CF86AC2F7DFF}">
  <a:tblStyle styleId="{598486A9-9B58-4290-B130-CF86AC2F7D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0868274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0868274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ff460ba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ff460ba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ff460bae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ff460bae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08682749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08682749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0a578741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0a578741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0868274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0868274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0868274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0868274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0a62932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0a62932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fe25aa701883869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fe25aa701883869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0a62932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0a62932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0a57874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0a57874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0a629322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0a629322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ff61cc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ff61cc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fff61cc3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fff61cc3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fff61cc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fff61cc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0a5787414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0a5787414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0a578741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0a578741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0a5787414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0a5787414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0a578741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0a578741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007ad5d2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007ad5d2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0a578741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0a578741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7561887af_2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7561887af_2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fe25aa70188386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fe25aa70188386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08682749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08682749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fe25aa701883869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fe25aa701883869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ff1e6dba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ff1e6dba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ff1e6db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ff1e6dba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ff1e6dba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ff1e6dba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ff460ba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ff460ba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ff460b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ff460bae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01e8f15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01e8f15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5400000" flipH="1">
            <a:off x="7987926" y="280752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rot="5400000" flipH="1">
            <a:off x="7711931" y="1152021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9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2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0" y="2377843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4" name="Google Shape;194;p15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26" name="Google Shape;26;p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32" name="Google Shape;32;p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7934861" y="4"/>
            <a:ext cx="1209179" cy="2774603"/>
            <a:chOff x="7395202" y="-6"/>
            <a:chExt cx="1748884" cy="4013021"/>
          </a:xfrm>
        </p:grpSpPr>
        <p:sp>
          <p:nvSpPr>
            <p:cNvPr id="40" name="Google Shape;40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46" name="Google Shape;46;p4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8" name="Google Shape;68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6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82" name="Google Shape;82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3" name="Google Shape;83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89" name="Google Shape;89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" name="Google Shape;94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1" name="Google Shape;101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7" name="Google Shape;107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6" name="Google Shape;116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2" name="Google Shape;122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30" name="Google Shape;130;p1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/>
          <p:nvPr/>
        </p:nvSpPr>
        <p:spPr>
          <a:xfrm>
            <a:off x="860650" y="2722338"/>
            <a:ext cx="7422721" cy="9106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 err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D966"/>
                </a:solidFill>
                <a:latin typeface="Arial"/>
              </a:rPr>
              <a:t>Fifa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D966"/>
                </a:solidFill>
                <a:latin typeface="Arial"/>
              </a:rPr>
              <a:t> Metrics FC</a:t>
            </a:r>
          </a:p>
        </p:txBody>
      </p:sp>
      <p:pic>
        <p:nvPicPr>
          <p:cNvPr id="202" name="Google Shape;2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73" y="48700"/>
            <a:ext cx="1581825" cy="15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>
            <a:off x="302725" y="1783450"/>
            <a:ext cx="1055027" cy="412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Aziz</a:t>
            </a:r>
          </a:p>
        </p:txBody>
      </p:sp>
      <p:sp>
        <p:nvSpPr>
          <p:cNvPr id="204" name="Google Shape;204;p16"/>
          <p:cNvSpPr/>
          <p:nvPr/>
        </p:nvSpPr>
        <p:spPr>
          <a:xfrm>
            <a:off x="2001613" y="1783450"/>
            <a:ext cx="1013255" cy="412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Emil</a:t>
            </a:r>
          </a:p>
        </p:txBody>
      </p:sp>
      <p:sp>
        <p:nvSpPr>
          <p:cNvPr id="205" name="Google Shape;205;p16"/>
          <p:cNvSpPr/>
          <p:nvPr/>
        </p:nvSpPr>
        <p:spPr>
          <a:xfrm>
            <a:off x="3581388" y="1723025"/>
            <a:ext cx="1372834" cy="5329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Jorge</a:t>
            </a:r>
          </a:p>
        </p:txBody>
      </p:sp>
      <p:sp>
        <p:nvSpPr>
          <p:cNvPr id="206" name="Google Shape;206;p16"/>
          <p:cNvSpPr/>
          <p:nvPr/>
        </p:nvSpPr>
        <p:spPr>
          <a:xfrm>
            <a:off x="5552975" y="1780000"/>
            <a:ext cx="1441701" cy="4189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Pedro</a:t>
            </a:r>
          </a:p>
        </p:txBody>
      </p:sp>
      <p:sp>
        <p:nvSpPr>
          <p:cNvPr id="207" name="Google Shape;207;p16"/>
          <p:cNvSpPr/>
          <p:nvPr/>
        </p:nvSpPr>
        <p:spPr>
          <a:xfrm>
            <a:off x="7643650" y="1780000"/>
            <a:ext cx="1342916" cy="41895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Walid</a:t>
            </a:r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675" y="4273188"/>
            <a:ext cx="974750" cy="6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 txBox="1"/>
          <p:nvPr/>
        </p:nvSpPr>
        <p:spPr>
          <a:xfrm>
            <a:off x="3771425" y="4405675"/>
            <a:ext cx="17877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Sponsored by: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10" name="Google Shape;2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802" y="4273188"/>
            <a:ext cx="683799" cy="68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9601" y="73750"/>
            <a:ext cx="1690899" cy="14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0075" y="4159859"/>
            <a:ext cx="974751" cy="91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8114" y="98800"/>
            <a:ext cx="1709575" cy="14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2924" y="48700"/>
            <a:ext cx="1709575" cy="15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2325" y="48700"/>
            <a:ext cx="1581825" cy="15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24" y="924675"/>
            <a:ext cx="5839824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2493425" y="250800"/>
            <a:ext cx="3713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per Position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2449150" y="176775"/>
            <a:ext cx="39645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Player Growth</a:t>
            </a:r>
            <a:endParaRPr/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875" y="1028450"/>
            <a:ext cx="6712450" cy="3944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title"/>
          </p:nvPr>
        </p:nvSpPr>
        <p:spPr>
          <a:xfrm>
            <a:off x="2506950" y="379225"/>
            <a:ext cx="4130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Player Growth with Potential over 90</a:t>
            </a:r>
            <a:endParaRPr/>
          </a:p>
        </p:txBody>
      </p:sp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75" y="924675"/>
            <a:ext cx="6090575" cy="38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1175238" y="16787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Nations by Player Value</a:t>
            </a:r>
            <a:r>
              <a:rPr lang="en">
                <a:solidFill>
                  <a:schemeClr val="lt1"/>
                </a:solidFill>
              </a:rPr>
              <a:t>(€)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050" y="732950"/>
            <a:ext cx="6728825" cy="4325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9" name="Google Shape;289;p28"/>
          <p:cNvGraphicFramePr/>
          <p:nvPr/>
        </p:nvGraphicFramePr>
        <p:xfrm>
          <a:off x="4946700" y="1233825"/>
          <a:ext cx="1872050" cy="2270640"/>
        </p:xfrm>
        <a:graphic>
          <a:graphicData uri="http://schemas.openxmlformats.org/drawingml/2006/table">
            <a:tbl>
              <a:tblPr>
                <a:noFill/>
                <a:tableStyleId>{598486A9-9B58-4290-B130-CF86AC2F7DFF}</a:tableStyleId>
              </a:tblPr>
              <a:tblGrid>
                <a:gridCol w="78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Nationality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Value(€)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Brazil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€ 25,574,675,000.00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Spain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€ 25,252,050,000.00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Argentina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€ 17,707,960,000.00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France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€ 16,128,955,000.00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Germany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€ 15,738,110,000.00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England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€ 14,670,615,000.00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Italy</a:t>
                      </a:r>
                      <a:endParaRPr sz="12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€ 11,730,695,000.00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title"/>
          </p:nvPr>
        </p:nvSpPr>
        <p:spPr>
          <a:xfrm>
            <a:off x="1291563" y="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Clubs by Player Value(€)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50" y="636000"/>
            <a:ext cx="7882349" cy="4331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6" name="Google Shape;296;p29"/>
          <p:cNvGraphicFramePr/>
          <p:nvPr/>
        </p:nvGraphicFramePr>
        <p:xfrm>
          <a:off x="5805850" y="1211600"/>
          <a:ext cx="1751950" cy="1922925"/>
        </p:xfrm>
        <a:graphic>
          <a:graphicData uri="http://schemas.openxmlformats.org/drawingml/2006/table">
            <a:tbl>
              <a:tblPr>
                <a:noFill/>
                <a:tableStyleId>{598486A9-9B58-4290-B130-CF86AC2F7DFF}</a:tableStyleId>
              </a:tblPr>
              <a:tblGrid>
                <a:gridCol w="7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Club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Value(€)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FC Barcelona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€ 4,819,800,000.00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 Madrid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€ 4,654,425,000.00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Manchester City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€ 4,149,855,000.00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€ 3,730,785,000.00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Tottenham Hotspur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91425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€ 3,522,750,000.00</a:t>
                      </a:r>
                      <a:endParaRPr sz="900"/>
                    </a:p>
                  </a:txBody>
                  <a:tcPr marL="9525" marR="9525" marT="9525" marB="914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ctrTitle"/>
          </p:nvPr>
        </p:nvSpPr>
        <p:spPr>
          <a:xfrm>
            <a:off x="243525" y="197675"/>
            <a:ext cx="8520600" cy="7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subTitle" idx="1"/>
          </p:nvPr>
        </p:nvSpPr>
        <p:spPr>
          <a:xfrm>
            <a:off x="311700" y="24123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also were able to change remove the “M” “K</a:t>
            </a:r>
            <a:br>
              <a:rPr lang="en"/>
            </a:b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175" y="-152400"/>
            <a:ext cx="9428173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311025" y="756075"/>
            <a:ext cx="73413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Player’s market Value, Wage and Overall Performance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body" idx="1"/>
          </p:nvPr>
        </p:nvSpPr>
        <p:spPr>
          <a:xfrm>
            <a:off x="762300" y="2336350"/>
            <a:ext cx="6659700" cy="11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What is the relationship between market value, wage and overall performance?</a:t>
            </a:r>
            <a:endParaRPr sz="2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00"/>
            <a:ext cx="91913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"/>
          <p:cNvSpPr txBox="1">
            <a:spLocks noGrp="1"/>
          </p:cNvSpPr>
          <p:nvPr>
            <p:ph type="title"/>
          </p:nvPr>
        </p:nvSpPr>
        <p:spPr>
          <a:xfrm>
            <a:off x="914400" y="912850"/>
            <a:ext cx="35658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Statement:</a:t>
            </a:r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Analyze how player attributes can shape their overall value in the market.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Analyze how FIFA rates their players, clubs and countries.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t="436" b="446"/>
          <a:stretch/>
        </p:blipFill>
        <p:spPr>
          <a:xfrm>
            <a:off x="0" y="0"/>
            <a:ext cx="91659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60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8"/>
          <p:cNvPicPr preferRelativeResize="0"/>
          <p:nvPr/>
        </p:nvPicPr>
        <p:blipFill rotWithShape="1">
          <a:blip r:embed="rId3">
            <a:alphaModFix/>
          </a:blip>
          <a:srcRect b="-8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>
            <a:spLocks noGrp="1"/>
          </p:cNvSpPr>
          <p:nvPr>
            <p:ph type="body" idx="1"/>
          </p:nvPr>
        </p:nvSpPr>
        <p:spPr>
          <a:xfrm>
            <a:off x="410075" y="90425"/>
            <a:ext cx="66828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lt1"/>
                </a:solidFill>
              </a:rPr>
              <a:t>Does FIFA strongly use height to a player’s overall rating?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450" y="1305975"/>
            <a:ext cx="5335750" cy="3001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9"/>
          <p:cNvSpPr txBox="1"/>
          <p:nvPr/>
        </p:nvSpPr>
        <p:spPr>
          <a:xfrm>
            <a:off x="794725" y="4543075"/>
            <a:ext cx="765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The player on the right is taller, is he valued more in the world of FIFA?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421875" y="76425"/>
            <a:ext cx="60366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players in the world vs height</a:t>
            </a:r>
            <a:endParaRPr sz="1800"/>
          </a:p>
        </p:txBody>
      </p:sp>
      <p:pic>
        <p:nvPicPr>
          <p:cNvPr id="357" name="Google Shape;3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119" y="562951"/>
            <a:ext cx="4724482" cy="387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0"/>
          <p:cNvCxnSpPr/>
          <p:nvPr/>
        </p:nvCxnSpPr>
        <p:spPr>
          <a:xfrm rot="10800000">
            <a:off x="2092200" y="4694275"/>
            <a:ext cx="3411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 rot="10800000" flipH="1">
            <a:off x="2078350" y="4563175"/>
            <a:ext cx="159000" cy="131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 rot="-5400000" flipH="1">
            <a:off x="2078350" y="4708225"/>
            <a:ext cx="159000" cy="131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40"/>
          <p:cNvSpPr txBox="1"/>
          <p:nvPr/>
        </p:nvSpPr>
        <p:spPr>
          <a:xfrm>
            <a:off x="2554900" y="4752250"/>
            <a:ext cx="2362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Rating increases</a:t>
            </a:r>
            <a:endParaRPr b="1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25" y="982750"/>
            <a:ext cx="2779351" cy="18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0"/>
          <p:cNvSpPr txBox="1"/>
          <p:nvPr/>
        </p:nvSpPr>
        <p:spPr>
          <a:xfrm>
            <a:off x="6312300" y="2865675"/>
            <a:ext cx="2831700" cy="156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David DeGea, best rated tallest player is</a:t>
            </a:r>
            <a:endParaRPr sz="1700" b="1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 goalkeeper.</a:t>
            </a:r>
            <a:endParaRPr sz="1700" b="1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Only players in soccer allowed to use their hands</a:t>
            </a:r>
            <a:endParaRPr sz="1700" b="1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2990350" y="643000"/>
            <a:ext cx="338400" cy="338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/>
          </p:nvPr>
        </p:nvSpPr>
        <p:spPr>
          <a:xfrm>
            <a:off x="583650" y="124575"/>
            <a:ext cx="75108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Tallest 100 players and their rating </a:t>
            </a:r>
            <a:endParaRPr sz="2400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525" y="677400"/>
            <a:ext cx="6757450" cy="43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/>
          <p:nvPr/>
        </p:nvSpPr>
        <p:spPr>
          <a:xfrm>
            <a:off x="3377100" y="1043575"/>
            <a:ext cx="338400" cy="338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2127525" y="1043575"/>
            <a:ext cx="338400" cy="3384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19075" y="3133225"/>
            <a:ext cx="1647000" cy="1450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2"/>
          <p:cNvSpPr/>
          <p:nvPr/>
        </p:nvSpPr>
        <p:spPr>
          <a:xfrm>
            <a:off x="7210350" y="28325"/>
            <a:ext cx="1933500" cy="5115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2080550" y="35225"/>
            <a:ext cx="4558200" cy="4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Player Positions Height vs Rating</a:t>
            </a:r>
            <a:endParaRPr sz="2000"/>
          </a:p>
        </p:txBody>
      </p:sp>
      <p:pic>
        <p:nvPicPr>
          <p:cNvPr id="380" name="Google Shape;3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575" y="579925"/>
            <a:ext cx="3245649" cy="21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 rotWithShape="1">
          <a:blip r:embed="rId4">
            <a:alphaModFix/>
          </a:blip>
          <a:srcRect t="3880" b="-3880"/>
          <a:stretch/>
        </p:blipFill>
        <p:spPr>
          <a:xfrm>
            <a:off x="1786300" y="2842600"/>
            <a:ext cx="3200400" cy="2133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650" y="2842600"/>
            <a:ext cx="3381625" cy="20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650" y="556474"/>
            <a:ext cx="3458064" cy="21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75" y="1327175"/>
            <a:ext cx="1590052" cy="108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0" y="3380875"/>
            <a:ext cx="1533351" cy="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7500" y="3926075"/>
            <a:ext cx="964902" cy="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/>
          <p:nvPr/>
        </p:nvSpPr>
        <p:spPr>
          <a:xfrm>
            <a:off x="6643800" y="3886000"/>
            <a:ext cx="1533300" cy="504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0" y="1099275"/>
            <a:ext cx="4452600" cy="27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128" y="940750"/>
            <a:ext cx="4538400" cy="30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>
            <a:spLocks noGrp="1"/>
          </p:cNvSpPr>
          <p:nvPr>
            <p:ph type="title"/>
          </p:nvPr>
        </p:nvSpPr>
        <p:spPr>
          <a:xfrm>
            <a:off x="583650" y="124575"/>
            <a:ext cx="75108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Looking at goalkeepers closely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186150" y="447100"/>
            <a:ext cx="84780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 is important for a goalkeeper in football, best rated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are taller .  </a:t>
            </a:r>
            <a:endParaRPr sz="2400"/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300" y="901900"/>
            <a:ext cx="6546477" cy="40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1067088" y="45817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Questions:</a:t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1165100" y="1094175"/>
            <a:ext cx="6621300" cy="3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rgbClr val="FFFFFF"/>
                </a:solidFill>
              </a:rPr>
              <a:t>What are the top 10 players with highest </a:t>
            </a:r>
            <a:r>
              <a:rPr lang="en" sz="1800" b="1">
                <a:solidFill>
                  <a:schemeClr val="lt1"/>
                </a:solidFill>
              </a:rPr>
              <a:t>growth </a:t>
            </a:r>
            <a:r>
              <a:rPr lang="en" sz="1800" b="1">
                <a:solidFill>
                  <a:srgbClr val="FFFFFF"/>
                </a:solidFill>
              </a:rPr>
              <a:t>potential</a:t>
            </a:r>
            <a:r>
              <a:rPr lang="en" sz="1800" b="1">
                <a:solidFill>
                  <a:schemeClr val="lt1"/>
                </a:solidFill>
              </a:rPr>
              <a:t>?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chemeClr val="lt1"/>
                </a:solidFill>
              </a:rPr>
              <a:t>What are the top 10 Nations &amp; top 10 Clubs based on Player Value?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rgbClr val="FFFFFF"/>
                </a:solidFill>
              </a:rPr>
              <a:t>How do positions/wages/overall ratings vary in each league?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chemeClr val="lt1"/>
                </a:solidFill>
              </a:rPr>
              <a:t>What is the relationship between market value, wage and overall performance?</a:t>
            </a:r>
            <a:endParaRPr sz="1800"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AutoNum type="arabicPeriod"/>
            </a:pPr>
            <a:r>
              <a:rPr lang="en" sz="1800" b="1">
                <a:solidFill>
                  <a:srgbClr val="FFFFFF"/>
                </a:solidFill>
              </a:rPr>
              <a:t>What is the relation between player height and their overall ratings?</a:t>
            </a:r>
            <a:endParaRPr sz="1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3044952" y="274320"/>
            <a:ext cx="24555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</p:txBody>
      </p:sp>
      <p:sp>
        <p:nvSpPr>
          <p:cNvPr id="406" name="Google Shape;406;p4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only focused on 2018-19 player data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did not contain columns for leagues so we only focused on top 5 leagues in top 5 leagues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3047292" y="172800"/>
            <a:ext cx="20265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Summary:</a:t>
            </a:r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1"/>
          </p:nvPr>
        </p:nvSpPr>
        <p:spPr>
          <a:xfrm>
            <a:off x="1059700" y="729450"/>
            <a:ext cx="6296700" cy="4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/>
              <a:t>D. Campbell and J. Von Moos will see the most overall improvement.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/>
              <a:t>Vinicius Junior has the most potential to be the next superstar.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There is high correlation between value and wages. Medium correlation between overall performances, potencial and financial returns. Low to negative correlation among skill moves, age and financial metrics.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Players positions &amp; wages in each league does not affect their overall ratings.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A clubs value does not correlate to a players rating or wages.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South America outperformed in talent by nation based on player value however the highest player value at the club level came from Europe. 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›"/>
            </a:pPr>
            <a:r>
              <a:rPr lang="en" sz="1600">
                <a:solidFill>
                  <a:schemeClr val="lt1"/>
                </a:solidFill>
              </a:rPr>
              <a:t>A player’s overall rating is not evidently affected by their own height, unless you are a goalkeeper playing on the world stage!</a:t>
            </a:r>
            <a:endParaRPr sz="16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>
            <a:spLocks noGrp="1"/>
          </p:cNvSpPr>
          <p:nvPr>
            <p:ph type="body" idx="1"/>
          </p:nvPr>
        </p:nvSpPr>
        <p:spPr>
          <a:xfrm>
            <a:off x="3139317" y="1770449"/>
            <a:ext cx="20043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Thank you!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</a:t>
            </a:r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FIFA 19 Dataset from Kaggle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89 columns of attributes for each player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Shooting, Defending, Passing, Wages etc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Data generated from https://sofifa.com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title"/>
          </p:nvPr>
        </p:nvSpPr>
        <p:spPr>
          <a:xfrm>
            <a:off x="1067088" y="68580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Data:</a:t>
            </a:r>
            <a:endParaRPr/>
          </a:p>
        </p:txBody>
      </p:sp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25" y="1548850"/>
            <a:ext cx="6690549" cy="324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1067088" y="68580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Data:</a:t>
            </a:r>
            <a:endParaRPr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825" y="1548850"/>
            <a:ext cx="6554900" cy="29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Numeric Values</a:t>
            </a:r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Adjusting Wage, Value and Release Clause columns to numeric fields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/>
              <a:t>226.5 M to 226500000.00 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€</a:t>
            </a:r>
            <a:r>
              <a:rPr lang="en"/>
              <a:t>170.5 K to 170500.00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1067100" y="912850"/>
            <a:ext cx="60747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Simplified Position</a:t>
            </a:r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Combining all of the positions into 4 simplified positions 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lang="en" sz="12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Goalkeeper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GK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lang="en" sz="12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Defender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LWB, RWB, LB, LCB, CB, RCB, RB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lang="en" sz="12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Midfielder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LAM, CAM, RAM, LM, LCM, CM, RCM, RM, LDM, CDM, RDM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›"/>
            </a:pPr>
            <a:r>
              <a:rPr lang="en" sz="1200" b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200">
                <a:solidFill>
                  <a:srgbClr val="D72B3F"/>
                </a:solidFill>
                <a:highlight>
                  <a:srgbClr val="F7F7F9"/>
                </a:highlight>
                <a:latin typeface="Arial"/>
                <a:ea typeface="Arial"/>
                <a:cs typeface="Arial"/>
                <a:sym typeface="Arial"/>
              </a:rPr>
              <a:t>LS, ST, RS, LW, LF, CF, RF, RW</a:t>
            </a:r>
            <a:endParaRPr sz="1200">
              <a:solidFill>
                <a:srgbClr val="D72B3F"/>
              </a:solidFill>
              <a:highlight>
                <a:srgbClr val="F7F7F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/>
              <a:t>Added new column to DataFrame called “Simplified Position”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1067100" y="912850"/>
            <a:ext cx="60747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Creating Leagues</a:t>
            </a:r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chemeClr val="lt1"/>
                </a:solidFill>
              </a:rPr>
              <a:t>Placed all club teams in their respective leagues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1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›"/>
            </a:pPr>
            <a:r>
              <a:rPr lang="en">
                <a:solidFill>
                  <a:schemeClr val="lt1"/>
                </a:solidFill>
              </a:rPr>
              <a:t>Added a new column to the DataFrame called “League”</a:t>
            </a:r>
            <a:endParaRPr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100" y="2490300"/>
            <a:ext cx="6287849" cy="13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On-screen Show (16:9)</PresentationFormat>
  <Paragraphs>104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Hind</vt:lpstr>
      <vt:lpstr>Arial</vt:lpstr>
      <vt:lpstr>Roboto</vt:lpstr>
      <vt:lpstr>Calibri</vt:lpstr>
      <vt:lpstr>Dumaine</vt:lpstr>
      <vt:lpstr>PowerPoint Presentation</vt:lpstr>
      <vt:lpstr>Mission Statement:</vt:lpstr>
      <vt:lpstr>Questions:</vt:lpstr>
      <vt:lpstr>Dataset:</vt:lpstr>
      <vt:lpstr>Example of Data:</vt:lpstr>
      <vt:lpstr>Example of Data:</vt:lpstr>
      <vt:lpstr>Data Cleaning: Numeric Values</vt:lpstr>
      <vt:lpstr>Data Cleaning: Simplified Position</vt:lpstr>
      <vt:lpstr>Data Cleaning: Creating Leagues</vt:lpstr>
      <vt:lpstr>Players per Position</vt:lpstr>
      <vt:lpstr>Top 10 Player Growth</vt:lpstr>
      <vt:lpstr>Top 10 Player Growth with Potential over 90</vt:lpstr>
      <vt:lpstr>Top 10 Nations by Player Value(€)</vt:lpstr>
      <vt:lpstr>Top 10 Clubs by Player Value(€)</vt:lpstr>
      <vt:lpstr>PowerPoint Presentation</vt:lpstr>
      <vt:lpstr>Data cleaning</vt:lpstr>
      <vt:lpstr> Player’s market Value, Wage and Overall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best players in the world vs height</vt:lpstr>
      <vt:lpstr>The Tallest 100 players and their rating </vt:lpstr>
      <vt:lpstr> Player Positions Height vs Rating</vt:lpstr>
      <vt:lpstr>Looking at goalkeepers closely</vt:lpstr>
      <vt:lpstr>Height is important for a goalkeeper in football, best rated are taller .  </vt:lpstr>
      <vt:lpstr>Limitations:</vt:lpstr>
      <vt:lpstr>Summary: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Pedro Takenouchi</cp:lastModifiedBy>
  <cp:revision>1</cp:revision>
  <dcterms:modified xsi:type="dcterms:W3CDTF">2019-09-14T03:02:59Z</dcterms:modified>
</cp:coreProperties>
</file>